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8.xml" ContentType="application/vnd.openxmlformats-officedocument.presentationml.tags+xml"/>
  <Override PartName="/ppt/tags/tag13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4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2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78" r:id="rId15"/>
    <p:sldId id="277" r:id="rId16"/>
    <p:sldId id="276" r:id="rId17"/>
  </p:sldIdLst>
  <p:sldSz cx="18288000" cy="10287000"/>
  <p:notesSz cx="6858000" cy="9144000"/>
  <p:embeddedFontLst>
    <p:embeddedFont>
      <p:font typeface="Aileron Heavy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" panose="00000500000000000000" pitchFamily="50" charset="0"/>
      <p:regular r:id="rId23"/>
      <p:bold r:id="rId24"/>
      <p:italic r:id="rId25"/>
      <p:boldItalic r:id="rId26"/>
    </p:embeddedFont>
    <p:embeddedFont>
      <p:font typeface="Montserrat Classic" panose="020B0604020202020204" charset="0"/>
      <p:regular r:id="rId27"/>
    </p:embeddedFont>
    <p:embeddedFont>
      <p:font typeface="Montserrat Classic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1" autoAdjust="0"/>
    <p:restoredTop sz="94622" autoAdjust="0"/>
  </p:normalViewPr>
  <p:slideViewPr>
    <p:cSldViewPr>
      <p:cViewPr varScale="1">
        <p:scale>
          <a:sx n="46" d="100"/>
          <a:sy n="46" d="100"/>
        </p:scale>
        <p:origin x="1014" y="42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4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0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4.svg"/><Relationship Id="rId11" Type="http://schemas.openxmlformats.org/officeDocument/2006/relationships/image" Target="../media/image1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209550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TextBox 4"/>
          <p:cNvSpPr txBox="1"/>
          <p:nvPr/>
        </p:nvSpPr>
        <p:spPr>
          <a:xfrm>
            <a:off x="2095500" y="1568012"/>
            <a:ext cx="13589876" cy="398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 dirty="0">
                <a:solidFill>
                  <a:srgbClr val="FFFFFF"/>
                </a:solidFill>
                <a:latin typeface="Aileron Heavy"/>
              </a:rPr>
              <a:t>FORMAZIONE 4.0</a:t>
            </a:r>
          </a:p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FFFFFF"/>
                </a:solidFill>
                <a:latin typeface="Montserrat Classic"/>
              </a:rPr>
              <a:t>Istruzioni</a:t>
            </a:r>
            <a:r>
              <a:rPr lang="en-US" sz="6000" dirty="0">
                <a:solidFill>
                  <a:srgbClr val="FFFFFF"/>
                </a:solidFill>
                <a:latin typeface="Montserrat Classic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Montserrat Classic"/>
              </a:rPr>
              <a:t>pratiche</a:t>
            </a:r>
            <a:r>
              <a:rPr lang="en-US" sz="6000" dirty="0">
                <a:solidFill>
                  <a:srgbClr val="FFFFFF"/>
                </a:solidFill>
                <a:latin typeface="Montserrat Classic"/>
              </a:rPr>
              <a:t> per </a:t>
            </a:r>
            <a:r>
              <a:rPr lang="en-US" sz="6000" dirty="0" err="1">
                <a:solidFill>
                  <a:srgbClr val="FFFFFF"/>
                </a:solidFill>
                <a:latin typeface="Montserrat Classic"/>
              </a:rPr>
              <a:t>l'accesso</a:t>
            </a:r>
            <a:r>
              <a:rPr lang="en-US" sz="6000" dirty="0">
                <a:solidFill>
                  <a:srgbClr val="FFFFFF"/>
                </a:solidFill>
                <a:latin typeface="Montserrat Classic"/>
              </a:rPr>
              <a:t> al </a:t>
            </a:r>
            <a:r>
              <a:rPr lang="en-US" sz="6000" dirty="0" err="1">
                <a:solidFill>
                  <a:srgbClr val="FFFFFF"/>
                </a:solidFill>
                <a:latin typeface="Montserrat Classic"/>
              </a:rPr>
              <a:t>credito</a:t>
            </a:r>
            <a:r>
              <a:rPr lang="en-US" sz="6000" dirty="0">
                <a:solidFill>
                  <a:srgbClr val="FFFFFF"/>
                </a:solidFill>
                <a:latin typeface="Montserrat Classic"/>
              </a:rPr>
              <a:t> di </a:t>
            </a:r>
            <a:r>
              <a:rPr lang="en-US" sz="6000" dirty="0" err="1">
                <a:solidFill>
                  <a:srgbClr val="FFFFFF"/>
                </a:solidFill>
                <a:latin typeface="Montserrat Classic"/>
              </a:rPr>
              <a:t>Imposta</a:t>
            </a:r>
            <a:endParaRPr lang="en-US" sz="6000" dirty="0">
              <a:solidFill>
                <a:srgbClr val="FFFFFF"/>
              </a:solidFill>
              <a:latin typeface="Montserrat Classic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64849" y="7924667"/>
            <a:ext cx="5251178" cy="133363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1897342-BEB4-48FB-AFD3-24FBCF65E62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481"/>
    </mc:Choice>
    <mc:Fallback>
      <p:transition spd="slow" advTm="177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19" name="Group 19"/>
          <p:cNvGrpSpPr/>
          <p:nvPr/>
        </p:nvGrpSpPr>
        <p:grpSpPr>
          <a:xfrm>
            <a:off x="2019901" y="438929"/>
            <a:ext cx="4364817" cy="4364817"/>
            <a:chOff x="0" y="0"/>
            <a:chExt cx="1913890" cy="19138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190548" y="733736"/>
            <a:ext cx="1795068" cy="2714658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2340131" y="3703681"/>
            <a:ext cx="3594732" cy="91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2619">
                <a:solidFill>
                  <a:srgbClr val="1E365C"/>
                </a:solidFill>
                <a:latin typeface="Montserrat Classic"/>
              </a:rPr>
              <a:t>Questionario di fattibilità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38711" y="896966"/>
            <a:ext cx="3671993" cy="1586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5"/>
              </a:lnSpc>
            </a:pPr>
            <a:r>
              <a:rPr lang="en-US" sz="9282" dirty="0">
                <a:solidFill>
                  <a:srgbClr val="1E365C"/>
                </a:solidFill>
                <a:latin typeface="Montserrat Classic Bold"/>
              </a:rPr>
              <a:t>01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93808" y="640406"/>
            <a:ext cx="3361799" cy="7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5"/>
              </a:lnSpc>
            </a:pPr>
            <a:r>
              <a:rPr lang="en-US" sz="4125" dirty="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  <p:pic>
        <p:nvPicPr>
          <p:cNvPr id="42" name="Immagine 41">
            <a:extLst>
              <a:ext uri="{FF2B5EF4-FFF2-40B4-BE49-F238E27FC236}">
                <a16:creationId xmlns:a16="http://schemas.microsoft.com/office/drawing/2014/main" id="{81E34096-ECF5-486F-8AE3-7989C49784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0400" y="438929"/>
            <a:ext cx="2532421" cy="8877300"/>
          </a:xfrm>
          <a:prstGeom prst="rect">
            <a:avLst/>
          </a:prstGeom>
        </p:spPr>
      </p:pic>
      <p:pic>
        <p:nvPicPr>
          <p:cNvPr id="43" name="Audio 42">
            <a:hlinkClick r:id="" action="ppaction://media"/>
            <a:extLst>
              <a:ext uri="{FF2B5EF4-FFF2-40B4-BE49-F238E27FC236}">
                <a16:creationId xmlns:a16="http://schemas.microsoft.com/office/drawing/2014/main" id="{C2F87048-D465-4FB9-B216-F0EACF314AC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885"/>
    </mc:Choice>
    <mc:Fallback>
      <p:transition spd="slow" advTm="140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22" grpId="0"/>
      <p:bldP spid="26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E820B11-7E5F-412B-8918-E8CED4C7B3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1788319"/>
            <a:ext cx="15755832" cy="671036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B405CC6-C8AC-429E-9A64-375DBCE2E1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3429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951"/>
    </mc:Choice>
    <mc:Fallback>
      <p:transition spd="slow" advTm="248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FCAB8A0-9861-4BEE-A5C3-5ECA3754C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680" y="2737366"/>
            <a:ext cx="15869413" cy="388689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02DDC40-B2F5-4B1C-A797-522998A81CE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1325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386"/>
    </mc:Choice>
    <mc:Fallback>
      <p:transition spd="slow" advTm="57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A5064C9-6C0C-4179-BC5A-F20FDBB1C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" y="2714506"/>
            <a:ext cx="16369781" cy="2962394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5F2C23E-0F82-480C-99B5-D568577CCE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0228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81"/>
    </mc:Choice>
    <mc:Fallback>
      <p:transition spd="slow" advTm="57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828555B-CC4D-4FBA-98B6-F9966CA7C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340" y="2140268"/>
            <a:ext cx="16225224" cy="559403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9092F8C-7F86-422A-A448-DB8AE2BF085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7669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052"/>
    </mc:Choice>
    <mc:Fallback>
      <p:transition spd="slow" advTm="78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2B3FA1E-C17C-4766-971D-F56A011CC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85" y="2247900"/>
            <a:ext cx="16303565" cy="5137785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2281AF3-B5D5-471E-977A-6BFC0D2ED17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2047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420"/>
    </mc:Choice>
    <mc:Fallback>
      <p:transition spd="slow" advTm="35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BEAC144-8D79-4C7E-8196-C3E94D3A2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91" y="1409700"/>
            <a:ext cx="16565109" cy="7158401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7681A90-1DCB-4396-96D1-6EE40B8C796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0179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982"/>
    </mc:Choice>
    <mc:Fallback>
      <p:transition spd="slow" advTm="62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D1AD3DA-F455-4D61-91A9-DE66B9BB8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1663699"/>
            <a:ext cx="16192500" cy="646689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47A3D1D-3CAB-4FCD-822E-35A69DE0A9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7788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88"/>
    </mc:Choice>
    <mc:Fallback>
      <p:transition spd="slow" advTm="38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75DDD08-540A-4F0F-AA63-E84F02FAC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1660906"/>
            <a:ext cx="15697765" cy="6073394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D2328A3-9853-491A-B2A8-DF37DDB1A27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6643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883"/>
    </mc:Choice>
    <mc:Fallback>
      <p:transition spd="slow" advTm="51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81389B1-D8C2-47B7-8538-B64D9FA48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33" y="2552700"/>
            <a:ext cx="16801733" cy="508508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F3B97AF-0738-491C-BC26-CB15825F493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0578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159"/>
    </mc:Choice>
    <mc:Fallback>
      <p:transition spd="slow" advTm="33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142F4-29FF-4C35-A20A-19D09A6B44CC}"/>
              </a:ext>
            </a:extLst>
          </p:cNvPr>
          <p:cNvSpPr txBox="1"/>
          <p:nvPr/>
        </p:nvSpPr>
        <p:spPr>
          <a:xfrm>
            <a:off x="1219200" y="2552700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75E68EA-C1D1-4474-A679-2EC3FE193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99" y="2324100"/>
            <a:ext cx="17391495" cy="35814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48FB357-692A-40FA-9D3D-D36D65D0C4E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2856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34"/>
    </mc:Choice>
    <mc:Fallback>
      <p:transition spd="slow" advTm="46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6AF6295-58AC-42B6-9842-CCF8D2CAED8D}"/>
              </a:ext>
            </a:extLst>
          </p:cNvPr>
          <p:cNvSpPr txBox="1"/>
          <p:nvPr/>
        </p:nvSpPr>
        <p:spPr>
          <a:xfrm>
            <a:off x="1066800" y="952500"/>
            <a:ext cx="1668780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200" b="1" dirty="0">
                <a:latin typeface="Montserrat" panose="00000500000000000000" pitchFamily="50" charset="0"/>
              </a:rPr>
              <a:t>ESEMPIO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Montserrat" panose="00000500000000000000" pitchFamily="50" charset="0"/>
              </a:rPr>
              <a:t>N° dipendenti in formazione nel 2020: 10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Montserrat" panose="00000500000000000000" pitchFamily="50" charset="0"/>
              </a:rPr>
              <a:t>N° ore medie di formazione in ambito DIGITALE  per dipendente: 60 di cui</a:t>
            </a:r>
          </a:p>
          <a:p>
            <a:pPr>
              <a:lnSpc>
                <a:spcPct val="150000"/>
              </a:lnSpc>
            </a:pPr>
            <a:r>
              <a:rPr lang="it-IT" sz="3200" dirty="0">
                <a:latin typeface="Montserrat" panose="00000500000000000000" pitchFamily="50" charset="0"/>
              </a:rPr>
              <a:t>	Ore affiancamento: 40 </a:t>
            </a:r>
          </a:p>
          <a:p>
            <a:pPr>
              <a:lnSpc>
                <a:spcPct val="150000"/>
              </a:lnSpc>
            </a:pPr>
            <a:r>
              <a:rPr lang="it-IT" sz="3200" dirty="0">
                <a:latin typeface="Montserrat" panose="00000500000000000000" pitchFamily="50" charset="0"/>
              </a:rPr>
              <a:t>	Ore frontali: 12</a:t>
            </a:r>
          </a:p>
          <a:p>
            <a:pPr>
              <a:lnSpc>
                <a:spcPct val="150000"/>
              </a:lnSpc>
            </a:pPr>
            <a:r>
              <a:rPr lang="it-IT" sz="3200" dirty="0">
                <a:latin typeface="Montserrat" panose="00000500000000000000" pitchFamily="50" charset="0"/>
              </a:rPr>
              <a:t>	Ore a distanza: 8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Montserrat" panose="00000500000000000000" pitchFamily="50" charset="0"/>
              </a:rPr>
              <a:t>Costo medio orario lordo per dipendente: 25,00 €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3200" dirty="0">
              <a:latin typeface="Montserrat" panose="00000500000000000000" pitchFamily="50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Montserrat" panose="00000500000000000000" pitchFamily="50" charset="0"/>
              </a:rPr>
              <a:t>Costo Totale del personale in Formazione: 15.000 €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Montserrat" panose="00000500000000000000" pitchFamily="50" charset="0"/>
              </a:rPr>
              <a:t>Tipologia azienda: piccola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3200" dirty="0">
                <a:latin typeface="Montserrat" panose="00000500000000000000" pitchFamily="50" charset="0"/>
              </a:rPr>
              <a:t>Recupero: 7.500 € </a:t>
            </a:r>
          </a:p>
          <a:p>
            <a:endParaRPr lang="it-IT" sz="3200" dirty="0">
              <a:latin typeface="Montserrat" panose="00000500000000000000" pitchFamily="50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59A763B-9529-417D-B48F-F392070F18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  <p:sp>
        <p:nvSpPr>
          <p:cNvPr id="4" name="AutoShape 3">
            <a:extLst>
              <a:ext uri="{FF2B5EF4-FFF2-40B4-BE49-F238E27FC236}">
                <a16:creationId xmlns:a16="http://schemas.microsoft.com/office/drawing/2014/main" id="{21849958-FF53-44CB-8013-BE156E69D4AE}"/>
              </a:ext>
            </a:extLst>
          </p:cNvPr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D2A8AE4F-4FC9-4CC6-B371-C65345BA1512}"/>
              </a:ext>
            </a:extLst>
          </p:cNvPr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pic>
        <p:nvPicPr>
          <p:cNvPr id="7" name="Elemento grafico 6" descr="Gruppo di persone con riempimento a tinta unita">
            <a:extLst>
              <a:ext uri="{FF2B5EF4-FFF2-40B4-BE49-F238E27FC236}">
                <a16:creationId xmlns:a16="http://schemas.microsoft.com/office/drawing/2014/main" id="{309EDCE8-DCF3-4943-B12F-7F70AA2772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992100" y="415925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75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687"/>
    </mc:Choice>
    <mc:Fallback>
      <p:transition spd="slow" advTm="174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16" name="Group 16"/>
          <p:cNvGrpSpPr/>
          <p:nvPr/>
        </p:nvGrpSpPr>
        <p:grpSpPr>
          <a:xfrm>
            <a:off x="7167304" y="489512"/>
            <a:ext cx="4364817" cy="4364817"/>
            <a:chOff x="0" y="0"/>
            <a:chExt cx="1913890" cy="191389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14799" y="871945"/>
            <a:ext cx="2438240" cy="243824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7202660" y="3937912"/>
            <a:ext cx="4049931" cy="443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600" dirty="0" err="1">
                <a:solidFill>
                  <a:srgbClr val="1E365C"/>
                </a:solidFill>
                <a:latin typeface="Montserrat Classic"/>
              </a:rPr>
              <a:t>Raccolta</a:t>
            </a:r>
            <a:r>
              <a:rPr lang="en-US" sz="2600" dirty="0">
                <a:solidFill>
                  <a:srgbClr val="1E365C"/>
                </a:solidFill>
                <a:latin typeface="Montserrat Classic"/>
              </a:rPr>
              <a:t> e </a:t>
            </a:r>
            <a:r>
              <a:rPr lang="en-US" sz="2600" dirty="0" err="1">
                <a:solidFill>
                  <a:srgbClr val="1E365C"/>
                </a:solidFill>
                <a:latin typeface="Montserrat Classic"/>
              </a:rPr>
              <a:t>verifica</a:t>
            </a:r>
            <a:r>
              <a:rPr lang="en-US" sz="2600" dirty="0">
                <a:solidFill>
                  <a:srgbClr val="1E365C"/>
                </a:solidFill>
                <a:latin typeface="Montserrat Classic"/>
              </a:rPr>
              <a:t> </a:t>
            </a:r>
            <a:r>
              <a:rPr lang="en-US" sz="2600" dirty="0" err="1">
                <a:solidFill>
                  <a:srgbClr val="1E365C"/>
                </a:solidFill>
                <a:latin typeface="Montserrat Classic"/>
              </a:rPr>
              <a:t>dati</a:t>
            </a:r>
            <a:endParaRPr lang="en-US" sz="2600" dirty="0">
              <a:solidFill>
                <a:srgbClr val="1E365C"/>
              </a:solidFill>
              <a:latin typeface="Montserrat Classi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699614" y="1023042"/>
            <a:ext cx="4793273" cy="15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0"/>
              </a:lnSpc>
            </a:pPr>
            <a:r>
              <a:rPr lang="en-US" sz="9300">
                <a:solidFill>
                  <a:srgbClr val="1E365C"/>
                </a:solidFill>
                <a:latin typeface="Montserrat Classic Bold"/>
              </a:rPr>
              <a:t>02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55103" y="670271"/>
            <a:ext cx="4682293" cy="710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371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53"/>
    </mc:Choice>
    <mc:Fallback>
      <p:transition spd="slow" advTm="14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192500" y="10160000"/>
            <a:ext cx="2095500" cy="127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16192500" cy="127000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4" name="Group 4"/>
          <p:cNvGrpSpPr/>
          <p:nvPr/>
        </p:nvGrpSpPr>
        <p:grpSpPr>
          <a:xfrm>
            <a:off x="1959099" y="5216560"/>
            <a:ext cx="4364817" cy="4364817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80138" y="5489830"/>
            <a:ext cx="1786847" cy="2182408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2230411" y="489512"/>
            <a:ext cx="4364817" cy="4364817"/>
            <a:chOff x="0" y="0"/>
            <a:chExt cx="1913890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385012" y="871945"/>
            <a:ext cx="2013754" cy="2636667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7167304" y="5205644"/>
            <a:ext cx="4364817" cy="4364817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227625" y="5613413"/>
            <a:ext cx="2205390" cy="220539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2328953" y="5269419"/>
            <a:ext cx="4364817" cy="4364817"/>
            <a:chOff x="0" y="0"/>
            <a:chExt cx="1913890" cy="1913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4050251" y="5837873"/>
            <a:ext cx="2544977" cy="2544977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7167304" y="489512"/>
            <a:ext cx="4364817" cy="4364817"/>
            <a:chOff x="0" y="0"/>
            <a:chExt cx="1913890" cy="191389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914799" y="871945"/>
            <a:ext cx="2438240" cy="2438240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2019901" y="438929"/>
            <a:ext cx="4364817" cy="4364817"/>
            <a:chOff x="0" y="0"/>
            <a:chExt cx="1913890" cy="19138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5EEDC"/>
            </a:solidFill>
          </p:spPr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4190548" y="733736"/>
            <a:ext cx="1795068" cy="2714658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2340131" y="3703681"/>
            <a:ext cx="3594732" cy="91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2619">
                <a:solidFill>
                  <a:srgbClr val="1E365C"/>
                </a:solidFill>
                <a:latin typeface="Montserrat Classic"/>
              </a:rPr>
              <a:t>Questionario di fattibilità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202660" y="3937912"/>
            <a:ext cx="4049931" cy="443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sz="2600" dirty="0" err="1">
                <a:solidFill>
                  <a:srgbClr val="1E365C"/>
                </a:solidFill>
                <a:latin typeface="Montserrat Classic"/>
              </a:rPr>
              <a:t>Raccolta</a:t>
            </a:r>
            <a:r>
              <a:rPr lang="en-US" sz="2600" dirty="0">
                <a:solidFill>
                  <a:srgbClr val="1E365C"/>
                </a:solidFill>
                <a:latin typeface="Montserrat Classic"/>
              </a:rPr>
              <a:t> e </a:t>
            </a:r>
            <a:r>
              <a:rPr lang="en-US" sz="2600" dirty="0" err="1">
                <a:solidFill>
                  <a:srgbClr val="1E365C"/>
                </a:solidFill>
                <a:latin typeface="Montserrat Classic"/>
              </a:rPr>
              <a:t>verifica</a:t>
            </a:r>
            <a:r>
              <a:rPr lang="en-US" sz="2600" dirty="0">
                <a:solidFill>
                  <a:srgbClr val="1E365C"/>
                </a:solidFill>
                <a:latin typeface="Montserrat Classic"/>
              </a:rPr>
              <a:t> </a:t>
            </a:r>
            <a:r>
              <a:rPr lang="en-US" sz="2600" dirty="0" err="1">
                <a:solidFill>
                  <a:srgbClr val="1E365C"/>
                </a:solidFill>
                <a:latin typeface="Montserrat Classic"/>
              </a:rPr>
              <a:t>dati</a:t>
            </a:r>
            <a:endParaRPr lang="en-US" sz="2600" dirty="0">
              <a:solidFill>
                <a:srgbClr val="1E365C"/>
              </a:solidFill>
              <a:latin typeface="Montserrat Classi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874423" y="1073625"/>
            <a:ext cx="2911491" cy="15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300" dirty="0">
                <a:solidFill>
                  <a:srgbClr val="1E365C"/>
                </a:solidFill>
                <a:latin typeface="Montserrat Classic Bold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328953" y="3844453"/>
            <a:ext cx="4266275" cy="959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9"/>
              </a:lnSpc>
            </a:pPr>
            <a:r>
              <a:rPr lang="en-US" sz="1813" dirty="0" err="1">
                <a:solidFill>
                  <a:srgbClr val="1E365C"/>
                </a:solidFill>
                <a:latin typeface="Montserrat Classic"/>
              </a:rPr>
              <a:t>Creazione</a:t>
            </a:r>
            <a:r>
              <a:rPr lang="en-US" sz="1813" dirty="0">
                <a:solidFill>
                  <a:srgbClr val="1E365C"/>
                </a:solidFill>
                <a:latin typeface="Montserrat Classic"/>
              </a:rPr>
              <a:t> / </a:t>
            </a:r>
            <a:r>
              <a:rPr lang="en-US" sz="1813" dirty="0" err="1">
                <a:solidFill>
                  <a:srgbClr val="1E365C"/>
                </a:solidFill>
                <a:latin typeface="Montserrat Classic"/>
              </a:rPr>
              <a:t>Integrazione</a:t>
            </a:r>
            <a:r>
              <a:rPr lang="en-US" sz="1813" dirty="0">
                <a:solidFill>
                  <a:srgbClr val="1E365C"/>
                </a:solidFill>
                <a:latin typeface="Montserrat Classic"/>
              </a:rPr>
              <a:t> Sistema </a:t>
            </a:r>
            <a:r>
              <a:rPr lang="en-US" sz="1813" dirty="0" err="1">
                <a:solidFill>
                  <a:srgbClr val="1E365C"/>
                </a:solidFill>
                <a:latin typeface="Montserrat Classic"/>
              </a:rPr>
              <a:t>Documentale</a:t>
            </a:r>
            <a:endParaRPr lang="en-US" sz="1813" dirty="0">
              <a:solidFill>
                <a:srgbClr val="1E365C"/>
              </a:solidFill>
              <a:latin typeface="Montserrat Classic"/>
            </a:endParaRPr>
          </a:p>
          <a:p>
            <a:pPr algn="ctr">
              <a:lnSpc>
                <a:spcPts val="2539"/>
              </a:lnSpc>
            </a:pPr>
            <a:r>
              <a:rPr lang="en-US" sz="1813" dirty="0" err="1">
                <a:solidFill>
                  <a:srgbClr val="1E365C"/>
                </a:solidFill>
                <a:latin typeface="Montserrat Classic"/>
              </a:rPr>
              <a:t>Monitoraggio</a:t>
            </a:r>
            <a:r>
              <a:rPr lang="en-US" sz="1813" dirty="0">
                <a:solidFill>
                  <a:srgbClr val="1E365C"/>
                </a:solidFill>
                <a:latin typeface="Montserrat Classic"/>
              </a:rPr>
              <a:t> in </a:t>
            </a:r>
            <a:r>
              <a:rPr lang="en-US" sz="1813" dirty="0" err="1">
                <a:solidFill>
                  <a:srgbClr val="1E365C"/>
                </a:solidFill>
                <a:latin typeface="Montserrat Classic"/>
              </a:rPr>
              <a:t>itinere</a:t>
            </a:r>
            <a:r>
              <a:rPr lang="en-US" sz="1813" dirty="0">
                <a:solidFill>
                  <a:srgbClr val="1E365C"/>
                </a:solidFill>
                <a:latin typeface="Montserrat Classic"/>
              </a:rPr>
              <a:t> </a:t>
            </a:r>
            <a:r>
              <a:rPr lang="en-US" sz="1813" dirty="0" err="1">
                <a:solidFill>
                  <a:srgbClr val="1E365C"/>
                </a:solidFill>
                <a:latin typeface="Montserrat Classic"/>
              </a:rPr>
              <a:t>revisore</a:t>
            </a:r>
            <a:endParaRPr lang="en-US" sz="1813" dirty="0">
              <a:solidFill>
                <a:srgbClr val="1E365C"/>
              </a:solidFill>
              <a:latin typeface="Montserrat Classi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238711" y="896966"/>
            <a:ext cx="3671993" cy="1586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5"/>
              </a:lnSpc>
            </a:pPr>
            <a:r>
              <a:rPr lang="en-US" sz="9282" dirty="0">
                <a:solidFill>
                  <a:srgbClr val="1E365C"/>
                </a:solidFill>
                <a:latin typeface="Montserrat Classic Bold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699614" y="1023042"/>
            <a:ext cx="4793273" cy="15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0"/>
              </a:lnSpc>
            </a:pPr>
            <a:r>
              <a:rPr lang="en-US" sz="9300">
                <a:solidFill>
                  <a:srgbClr val="1E365C"/>
                </a:solidFill>
                <a:latin typeface="Montserrat Classic Bold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315597" y="5789757"/>
            <a:ext cx="1767382" cy="15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20"/>
              </a:lnSpc>
            </a:pPr>
            <a:r>
              <a:rPr lang="en-US" sz="9300">
                <a:solidFill>
                  <a:srgbClr val="1E365C"/>
                </a:solidFill>
                <a:latin typeface="Montserrat Classic Bold"/>
              </a:rPr>
              <a:t>04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943487" y="5789757"/>
            <a:ext cx="2963914" cy="15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299">
                <a:solidFill>
                  <a:srgbClr val="1E365C"/>
                </a:solidFill>
                <a:latin typeface="Montserrat Classic Bold"/>
              </a:rPr>
              <a:t>05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90913" y="8110765"/>
            <a:ext cx="3962126" cy="1147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1"/>
              </a:lnSpc>
            </a:pPr>
            <a:r>
              <a:rPr lang="en-US" sz="2165">
                <a:solidFill>
                  <a:srgbClr val="1E365C"/>
                </a:solidFill>
                <a:latin typeface="Montserrat Classic"/>
              </a:rPr>
              <a:t>VERIFICA E CONTROLLO &gt; Perizia Certificata &gt; Inclusione bilancio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40131" y="7721115"/>
            <a:ext cx="3880015" cy="1592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E365C"/>
                </a:solidFill>
                <a:latin typeface="Montserrat Classic"/>
              </a:rPr>
              <a:t>Conclusione Progetto &gt; RELAZIONE FINALE + RENDICONTAZIONE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E365C"/>
                </a:solidFill>
                <a:latin typeface="Montserrat Classic"/>
              </a:rPr>
              <a:t>Controlllo e verifica costi effettivi &gt; CONSULENTE PAGA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93808" y="640406"/>
            <a:ext cx="3361799" cy="7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5"/>
              </a:lnSpc>
            </a:pPr>
            <a:r>
              <a:rPr lang="en-US" sz="4125" dirty="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55103" y="670271"/>
            <a:ext cx="4682293" cy="710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52591" y="679796"/>
            <a:ext cx="4181192" cy="71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340131" y="5424488"/>
            <a:ext cx="1742848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202660" y="5491082"/>
            <a:ext cx="2445568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538564" y="5800673"/>
            <a:ext cx="1980870" cy="15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299">
                <a:solidFill>
                  <a:srgbClr val="1E365C"/>
                </a:solidFill>
                <a:latin typeface="Montserrat Classic Bold"/>
              </a:rPr>
              <a:t>06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230411" y="5557347"/>
            <a:ext cx="2792179" cy="74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1E365C"/>
                </a:solidFill>
                <a:latin typeface="Montserrat Classic Bold"/>
              </a:rPr>
              <a:t>STEP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903721" y="8488830"/>
            <a:ext cx="3495045" cy="83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1"/>
              </a:lnSpc>
            </a:pPr>
            <a:r>
              <a:rPr lang="en-US" sz="2394">
                <a:solidFill>
                  <a:srgbClr val="1E365C"/>
                </a:solidFill>
                <a:latin typeface="Montserrat Classic"/>
              </a:rPr>
              <a:t>Recupero Credito di Imposta (da F24/2021)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58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53"/>
    </mc:Choice>
    <mc:Fallback>
      <p:transition spd="slow" advTm="14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4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984960" y="7183858"/>
            <a:ext cx="58067" cy="1325731"/>
          </a:xfrm>
          <a:prstGeom prst="rect">
            <a:avLst/>
          </a:prstGeom>
          <a:solidFill>
            <a:srgbClr val="57FFDC"/>
          </a:solid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108410" y="2455736"/>
            <a:ext cx="2159223" cy="1770940"/>
            <a:chOff x="6705600" y="1371600"/>
            <a:chExt cx="10972800" cy="10972800"/>
          </a:xfrm>
        </p:grpSpPr>
        <p:sp>
          <p:nvSpPr>
            <p:cNvPr id="6" name="Freeform 6"/>
            <p:cNvSpPr/>
            <p:nvPr/>
          </p:nvSpPr>
          <p:spPr>
            <a:xfrm>
              <a:off x="6696808" y="1100629"/>
              <a:ext cx="10990383" cy="11514742"/>
            </a:xfrm>
            <a:custGeom>
              <a:avLst/>
              <a:gdLst/>
              <a:ahLst/>
              <a:cxnLst/>
              <a:rect l="l" t="t" r="r" b="b"/>
              <a:pathLst>
                <a:path w="10990383" h="11514742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57FFDC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108410" y="4616197"/>
            <a:ext cx="2159223" cy="1770940"/>
            <a:chOff x="6705600" y="1371600"/>
            <a:chExt cx="10972800" cy="10972800"/>
          </a:xfrm>
        </p:grpSpPr>
        <p:sp>
          <p:nvSpPr>
            <p:cNvPr id="8" name="Freeform 8"/>
            <p:cNvSpPr/>
            <p:nvPr/>
          </p:nvSpPr>
          <p:spPr>
            <a:xfrm>
              <a:off x="6696808" y="1100629"/>
              <a:ext cx="10990383" cy="11514742"/>
            </a:xfrm>
            <a:custGeom>
              <a:avLst/>
              <a:gdLst/>
              <a:ahLst/>
              <a:cxnLst/>
              <a:rect l="l" t="t" r="r" b="b"/>
              <a:pathLst>
                <a:path w="10990383" h="11514742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0097EE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108410" y="6761509"/>
            <a:ext cx="2159223" cy="1770940"/>
            <a:chOff x="6705600" y="1371600"/>
            <a:chExt cx="10972800" cy="10972800"/>
          </a:xfrm>
        </p:grpSpPr>
        <p:sp>
          <p:nvSpPr>
            <p:cNvPr id="10" name="Freeform 10"/>
            <p:cNvSpPr/>
            <p:nvPr/>
          </p:nvSpPr>
          <p:spPr>
            <a:xfrm>
              <a:off x="6696808" y="1100629"/>
              <a:ext cx="10990383" cy="11514742"/>
            </a:xfrm>
            <a:custGeom>
              <a:avLst/>
              <a:gdLst/>
              <a:ahLst/>
              <a:cxnLst/>
              <a:rect l="l" t="t" r="r" b="b"/>
              <a:pathLst>
                <a:path w="10990383" h="11514742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57FFDC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48399" y="4756186"/>
            <a:ext cx="1817859" cy="149096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48399" y="2595725"/>
            <a:ext cx="1817859" cy="149096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48399" y="6901499"/>
            <a:ext cx="1817859" cy="149096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01917" y="2520051"/>
            <a:ext cx="3234949" cy="587241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8575569" y="2505697"/>
            <a:ext cx="6816831" cy="2031732"/>
            <a:chOff x="0" y="-567105"/>
            <a:chExt cx="6387855" cy="2708975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567105"/>
              <a:ext cx="6387855" cy="1283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2999" b="1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REFERENTE PROGETTO</a:t>
              </a:r>
              <a:r>
                <a:rPr lang="en-US" sz="299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:</a:t>
              </a:r>
            </a:p>
            <a:p>
              <a:pPr>
                <a:lnSpc>
                  <a:spcPts val="3900"/>
                </a:lnSpc>
              </a:pPr>
              <a:r>
                <a:rPr lang="en-US" sz="299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Isabella Labate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854424"/>
              <a:ext cx="6387855" cy="12874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2999" spc="-5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isabella.labate@bostongroup.it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575569" y="4854974"/>
            <a:ext cx="5841307" cy="1132020"/>
            <a:chOff x="0" y="-38100"/>
            <a:chExt cx="6387855" cy="1509360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38100"/>
              <a:ext cx="6387855" cy="616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299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MOBILE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854424"/>
              <a:ext cx="6387855" cy="616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2999" spc="-5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+39 338 745 1446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90809" y="6821784"/>
            <a:ext cx="5841307" cy="1650389"/>
            <a:chOff x="0" y="-38100"/>
            <a:chExt cx="6387855" cy="2200519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38100"/>
              <a:ext cx="6387855" cy="616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299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BOSTON GROUP SRL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854424"/>
              <a:ext cx="6387855" cy="1307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99"/>
                </a:lnSpc>
              </a:pPr>
              <a:r>
                <a:rPr lang="en-US" sz="2999" spc="-5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via Bono Cairoli, 28/A </a:t>
              </a:r>
            </a:p>
            <a:p>
              <a:pPr>
                <a:lnSpc>
                  <a:spcPts val="3900"/>
                </a:lnSpc>
              </a:pPr>
              <a:r>
                <a:rPr lang="en-US" sz="2999" spc="-59" dirty="0">
                  <a:solidFill>
                    <a:schemeClr val="tx2">
                      <a:lumMod val="75000"/>
                    </a:schemeClr>
                  </a:solidFill>
                  <a:latin typeface="Montserrat" panose="00000500000000000000" pitchFamily="50" charset="0"/>
                </a:rPr>
                <a:t>20127 Milano</a:t>
              </a:r>
            </a:p>
          </p:txBody>
        </p:sp>
      </p:grpSp>
      <p:sp>
        <p:nvSpPr>
          <p:cNvPr id="24" name="AutoShape 3">
            <a:extLst>
              <a:ext uri="{FF2B5EF4-FFF2-40B4-BE49-F238E27FC236}">
                <a16:creationId xmlns:a16="http://schemas.microsoft.com/office/drawing/2014/main" id="{B522DEA9-BA4B-4C6F-A1E9-A7F2B95184F0}"/>
              </a:ext>
            </a:extLst>
          </p:cNvPr>
          <p:cNvSpPr/>
          <p:nvPr/>
        </p:nvSpPr>
        <p:spPr>
          <a:xfrm>
            <a:off x="0" y="0"/>
            <a:ext cx="19742750" cy="127000"/>
          </a:xfrm>
          <a:prstGeom prst="rect">
            <a:avLst/>
          </a:prstGeom>
          <a:solidFill>
            <a:srgbClr val="37C9EF"/>
          </a:solidFill>
        </p:spPr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75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4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6C0C5B5ED94D848A8C2D4289B30F42C" ma:contentTypeVersion="1214" ma:contentTypeDescription="Creare un nuovo documento." ma:contentTypeScope="" ma:versionID="bfcee8e085ba1469daf1ffccc0e53d12">
  <xsd:schema xmlns:xsd="http://www.w3.org/2001/XMLSchema" xmlns:xs="http://www.w3.org/2001/XMLSchema" xmlns:p="http://schemas.microsoft.com/office/2006/metadata/properties" xmlns:ns2="3ffe638f-2438-4ec7-acef-9ec076b959d2" xmlns:ns3="5acc775d-d91d-424c-ba9a-d66b1c9227dc" targetNamespace="http://schemas.microsoft.com/office/2006/metadata/properties" ma:root="true" ma:fieldsID="abe583bb25783afed927a62edc8bff2f" ns2:_="" ns3:_="">
    <xsd:import namespace="3ffe638f-2438-4ec7-acef-9ec076b959d2"/>
    <xsd:import namespace="5acc775d-d91d-424c-ba9a-d66b1c9227d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fe638f-2438-4ec7-acef-9ec076b959d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e ID documento" ma:description="Valore dell'ID documento assegnato all'elemento." ma:internalName="_dlc_DocId" ma:readOnly="true">
      <xsd:simpleType>
        <xsd:restriction base="dms:Text"/>
      </xsd:simpleType>
    </xsd:element>
    <xsd:element name="_dlc_DocIdUrl" ma:index="9" nillable="true" ma:displayName="ID documento" ma:description="Collegamento permanente al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cc775d-d91d-424c-ba9a-d66b1c9227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ffe638f-2438-4ec7-acef-9ec076b959d2">2R2NKNFRJPSC-961514563-431018</_dlc_DocId>
    <_dlc_DocIdUrl xmlns="3ffe638f-2438-4ec7-acef-9ec076b959d2">
      <Url>https://bostongroup.sharepoint.com/sites/ArchivioBoston/_layouts/15/DocIdRedir.aspx?ID=2R2NKNFRJPSC-961514563-431018</Url>
      <Description>2R2NKNFRJPSC-961514563-431018</Description>
    </_dlc_DocIdUrl>
  </documentManagement>
</p:properties>
</file>

<file path=customXml/itemProps1.xml><?xml version="1.0" encoding="utf-8"?>
<ds:datastoreItem xmlns:ds="http://schemas.openxmlformats.org/officeDocument/2006/customXml" ds:itemID="{AF903A05-8CDB-4C99-B73C-BC23E650DAD1}"/>
</file>

<file path=customXml/itemProps2.xml><?xml version="1.0" encoding="utf-8"?>
<ds:datastoreItem xmlns:ds="http://schemas.openxmlformats.org/officeDocument/2006/customXml" ds:itemID="{CEBC58D8-7011-4687-AA2C-5F89190C919B}"/>
</file>

<file path=customXml/itemProps3.xml><?xml version="1.0" encoding="utf-8"?>
<ds:datastoreItem xmlns:ds="http://schemas.openxmlformats.org/officeDocument/2006/customXml" ds:itemID="{D1F99F7A-156C-412A-824F-0A67F8688654}"/>
</file>

<file path=customXml/itemProps4.xml><?xml version="1.0" encoding="utf-8"?>
<ds:datastoreItem xmlns:ds="http://schemas.openxmlformats.org/officeDocument/2006/customXml" ds:itemID="{D94B989D-EDE4-48C8-9067-22C1528DD9E3}"/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178</Words>
  <Application>Microsoft Office PowerPoint</Application>
  <PresentationFormat>Personalizzato</PresentationFormat>
  <Paragraphs>47</Paragraphs>
  <Slides>16</Slides>
  <Notes>0</Notes>
  <HiddenSlides>0</HiddenSlides>
  <MMClips>13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3" baseType="lpstr">
      <vt:lpstr>Montserrat Classic</vt:lpstr>
      <vt:lpstr>Arial</vt:lpstr>
      <vt:lpstr>Montserrat</vt:lpstr>
      <vt:lpstr>Montserrat Classic Bold</vt:lpstr>
      <vt:lpstr>Aileron Heavy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</dc:title>
  <dc:creator>BloomGroup</dc:creator>
  <cp:lastModifiedBy>Segreteria Bloom Group</cp:lastModifiedBy>
  <cp:revision>12</cp:revision>
  <dcterms:created xsi:type="dcterms:W3CDTF">2006-08-16T00:00:00Z</dcterms:created>
  <dcterms:modified xsi:type="dcterms:W3CDTF">2021-03-19T16:08:45Z</dcterms:modified>
  <dc:identifier>DAEZAeggNTc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0x01010026C0C5B5ED94D848A8C2D4289B30F42C</vt:lpwstr>
  </property>
  <property fmtid="{D5CDD505-2E9C-101B-9397-08002B2CF9AE}" pid="3" name="_dlc_DocIdItemGuid">
    <vt:lpwstr>2ed87e60-f92e-4707-a33d-952940dd1700</vt:lpwstr>
  </property>
</Properties>
</file>